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78" r:id="rId8"/>
    <p:sldId id="279" r:id="rId9"/>
    <p:sldId id="280" r:id="rId10"/>
    <p:sldId id="281" r:id="rId11"/>
    <p:sldId id="282" r:id="rId12"/>
    <p:sldId id="283" r:id="rId13"/>
    <p:sldId id="26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0B6B8-9E6D-6A5B-ED84-E10B82C79D8D}" v="211" dt="2024-06-24T22:02:11.979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>
        <p:scale>
          <a:sx n="100" d="100"/>
          <a:sy n="100" d="100"/>
        </p:scale>
        <p:origin x="-1157" y="-6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2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0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9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81" y="1327759"/>
            <a:ext cx="8554699" cy="1943112"/>
          </a:xfrm>
        </p:spPr>
        <p:txBody>
          <a:bodyPr lIns="91440" tIns="45720" rIns="91440" bIns="45720" anchor="b"/>
          <a:lstStyle/>
          <a:p>
            <a:r>
              <a:rPr lang="en-US" dirty="0">
                <a:solidFill>
                  <a:srgbClr val="0BE1FF"/>
                </a:solidFill>
                <a:ea typeface="+mj-lt"/>
                <a:cs typeface="+mj-lt"/>
              </a:rPr>
              <a:t>Best Practices for Pager Rotation Duties in DevOps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180934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Ensuring Reliability and Efficiency</a:t>
            </a:r>
          </a:p>
          <a:p>
            <a:endParaRPr lang="en-US" dirty="0"/>
          </a:p>
          <a:p>
            <a:r>
              <a:rPr lang="en-US" dirty="0"/>
              <a:t>Brandon Hackett</a:t>
            </a:r>
          </a:p>
          <a:p>
            <a:r>
              <a:rPr lang="en-US" dirty="0"/>
              <a:t>Module 7.2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38237" y="2807310"/>
            <a:ext cx="5742431" cy="3314470"/>
          </a:xfrm>
        </p:spPr>
        <p:txBody>
          <a:bodyPr lIns="91440" tIns="45720" rIns="91440" bIns="45720" anchor="t"/>
          <a:lstStyle/>
          <a:p>
            <a:r>
              <a:rPr lang="en-ZA" dirty="0"/>
              <a:t>Effective pager rotation ensures reliability, improves team accountability, and enhances customer satisfaction.</a:t>
            </a:r>
            <a:endParaRPr lang="en-US" dirty="0"/>
          </a:p>
          <a:p>
            <a:r>
              <a:rPr lang="en-ZA" dirty="0"/>
              <a:t>Implement the best practices, continuously monitor and improve the process.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 lIns="91440" tIns="45720" rIns="91440" bIns="45720" anchor="t"/>
          <a:lstStyle/>
          <a:p>
            <a:r>
              <a:rPr lang="en-US"/>
              <a:t>References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888284"/>
            <a:ext cx="5836193" cy="4155101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Atlassian. (n.d.). A manager’s guide to improving on-call.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https://www.atlassian.com/incident-management/on-call/improving-on-call 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On-Call Rotation: Tutorial &amp; Best Practices. On-call rotation: Tutorial &amp; best practices. (n.d.).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https://www.squadcast.com/sre-best-practices/on-call-rotation 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On-call rotations and schedules. PagerDuty. (2023, January 17).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https://www.pagerduty.com/resources/learn/call-rotations-schedules/ 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Yogesh. (2023, January 27). Best practices for managing on-call rotation (in 2023). AlertOps. https://alertops.com/on-call-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rotation/ 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230" y="2210810"/>
            <a:ext cx="7573541" cy="524431"/>
          </a:xfrm>
        </p:spPr>
        <p:txBody>
          <a:bodyPr lIns="91440" tIns="45720" rIns="91440" bIns="45720" anchor="t"/>
          <a:lstStyle/>
          <a:p>
            <a:r>
              <a:rPr lang="en-US" dirty="0"/>
              <a:t>Introduction to Pager Rotation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992479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/>
              <a:t>Definition: Pager rotation involves rotating on-call responsibilities among team members to ensure continuous coverage for technical support.</a:t>
            </a:r>
          </a:p>
          <a:p>
            <a:pPr marL="285750" indent="-285750">
              <a:buChar char="•"/>
            </a:pPr>
            <a:r>
              <a:rPr lang="en-US"/>
              <a:t>Importance: Critical for minimizing downtime, quickly resolving issues, and maintaining customer satisfaction </a:t>
            </a:r>
          </a:p>
          <a:p>
            <a:endParaRPr lang="en-US" dirty="0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676" y="695093"/>
            <a:ext cx="7872104" cy="667498"/>
          </a:xfrm>
        </p:spPr>
        <p:txBody>
          <a:bodyPr lIns="91440" tIns="45720" rIns="91440" bIns="45720" anchor="t"/>
          <a:lstStyle/>
          <a:p>
            <a:r>
              <a:rPr lang="en-US" dirty="0"/>
              <a:t>Benefits of Effective Pager Rotation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7879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Team Accountability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lIns="91440" tIns="45720" rIns="91440" bIns="45720" anchor="t"/>
          <a:lstStyle/>
          <a:p>
            <a:r>
              <a:rPr lang="en-US" sz="1600"/>
              <a:t>Ensures that issues are promptly addressed by the responsible team members.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Service Reliability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 lIns="91440" tIns="45720" rIns="91440" bIns="45720" anchor="t"/>
          <a:lstStyle/>
          <a:p>
            <a:r>
              <a:rPr lang="en-US" sz="1600" dirty="0"/>
              <a:t>Improves the reliability of services by ensuring quick response times.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306004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Customer Satisfaction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 lIns="91440" tIns="45720" rIns="91440" bIns="45720" anchor="t"/>
          <a:lstStyle/>
          <a:p>
            <a:r>
              <a:rPr lang="en-US" sz="1600" dirty="0"/>
              <a:t>Enhances customer trust by providing 24/7 support.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676" y="695093"/>
            <a:ext cx="7327819" cy="667498"/>
          </a:xfrm>
        </p:spPr>
        <p:txBody>
          <a:bodyPr lIns="91440" tIns="45720" rIns="91440" bIns="45720" anchor="t"/>
          <a:lstStyle/>
          <a:p>
            <a:r>
              <a:rPr lang="en-US" dirty="0"/>
              <a:t>Setting Up Teams and Schedules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7879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Teams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lIns="91440" tIns="45720" rIns="91440" bIns="45720" anchor="t"/>
          <a:lstStyle/>
          <a:p>
            <a:r>
              <a:rPr lang="en-US" sz="1600" dirty="0"/>
              <a:t>Define teams with clear on-call responsibilities for each service.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Schedules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 lIns="91440" tIns="45720" rIns="91440" bIns="45720" anchor="t"/>
          <a:lstStyle/>
          <a:p>
            <a:r>
              <a:rPr lang="en-US" sz="1600" dirty="0"/>
              <a:t>Create schedules that ensure 24/7 coverage, considering time zones and personal availability.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306004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Tools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438371"/>
            <a:ext cx="2556577" cy="1831700"/>
          </a:xfrm>
        </p:spPr>
        <p:txBody>
          <a:bodyPr lIns="91440" tIns="45720" rIns="91440" bIns="45720" anchor="t"/>
          <a:lstStyle/>
          <a:p>
            <a:r>
              <a:rPr lang="en-US" sz="1600" dirty="0"/>
              <a:t>Use scheduling software to automate notifications and manage shifts effectively.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29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07765" y="238228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7807" y="238228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71483" y="238228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 lIns="91440" tIns="45720" rIns="91440" bIns="45720" anchor="b"/>
          <a:lstStyle/>
          <a:p>
            <a:r>
              <a:rPr lang="en-US" dirty="0"/>
              <a:t>Escalation Policies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55754" y="2650235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 dirty="0"/>
              <a:t>Definition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75796" y="2650235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 dirty="0"/>
              <a:t>Tiers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9472" y="2650235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 dirty="0"/>
              <a:t>Time Limits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4492" y="4092236"/>
            <a:ext cx="2431015" cy="1148945"/>
          </a:xfrm>
        </p:spPr>
        <p:txBody>
          <a:bodyPr lIns="91440" tIns="45720" rIns="91440" bIns="45720" anchor="t"/>
          <a:lstStyle/>
          <a:p>
            <a:r>
              <a:rPr lang="en-US" sz="1600" dirty="0"/>
              <a:t>A set of rules to determine how incidents are escalated if not resolved within a certain time.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13770" y="4092237"/>
            <a:ext cx="2431015" cy="1148945"/>
          </a:xfrm>
        </p:spPr>
        <p:txBody>
          <a:bodyPr lIns="91440" tIns="45720" rIns="91440" bIns="45720" anchor="t"/>
          <a:lstStyle/>
          <a:p>
            <a:r>
              <a:rPr lang="en-US" sz="1600" dirty="0"/>
              <a:t>Release the product to the general public and monitor press release and social media accounts​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57446" y="4092236"/>
            <a:ext cx="2431015" cy="1148945"/>
          </a:xfrm>
        </p:spPr>
        <p:txBody>
          <a:bodyPr lIns="91440" tIns="45720" rIns="91440" bIns="45720" anchor="t"/>
          <a:lstStyle/>
          <a:p>
            <a:r>
              <a:rPr lang="en-US" sz="1600" dirty="0"/>
              <a:t>Define time limits for each tier to ensure prompt responses 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>
                <a:ea typeface="+mj-lt"/>
                <a:cs typeface="+mj-lt"/>
              </a:rPr>
              <a:t>PAGER ROTATION DUTIES IN DEVOPS</a:t>
            </a:r>
            <a:endParaRPr lang="en-US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230" y="2210810"/>
            <a:ext cx="7573541" cy="524431"/>
          </a:xfrm>
        </p:spPr>
        <p:txBody>
          <a:bodyPr lIns="91440" tIns="45720" rIns="91440" bIns="45720" anchor="t"/>
          <a:lstStyle/>
          <a:p>
            <a:r>
              <a:rPr lang="en-US" dirty="0"/>
              <a:t>Reducing Alert Fatigue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992479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dirty="0"/>
              <a:t>Alert fatigue occurs when team members receive too many alerts, leading to burnout and missed incidents.</a:t>
            </a:r>
          </a:p>
          <a:p>
            <a:pPr marL="285750" indent="-285750">
              <a:buChar char="•"/>
            </a:pPr>
            <a:r>
              <a:rPr lang="en-US" dirty="0"/>
              <a:t>Only alert for true positives, automate repetitive tasks, and use smart alerting tools to reduce unnecessary notifications. </a:t>
            </a:r>
          </a:p>
          <a:p>
            <a:pPr marL="285750" indent="-285750"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3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676" y="695093"/>
            <a:ext cx="7327819" cy="667498"/>
          </a:xfrm>
        </p:spPr>
        <p:txBody>
          <a:bodyPr lIns="91440" tIns="45720" rIns="91440" bIns="45720" anchor="t"/>
          <a:lstStyle/>
          <a:p>
            <a:r>
              <a:rPr lang="en-US" dirty="0"/>
              <a:t>Runbook and Documentation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7879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Runbook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lIns="91440" tIns="45720" rIns="91440" bIns="45720" anchor="t"/>
          <a:lstStyle/>
          <a:p>
            <a:r>
              <a:rPr lang="en-US" sz="1600" dirty="0"/>
              <a:t>A manual containing instructions for handling common issues.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Documentation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 lIns="91440" tIns="45720" rIns="91440" bIns="45720" anchor="t"/>
          <a:lstStyle/>
          <a:p>
            <a:r>
              <a:rPr lang="en-US" sz="1600" dirty="0"/>
              <a:t>Ensure all incidents are well-documented for future reference and learning.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306004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Post-Mortem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438371"/>
            <a:ext cx="2556577" cy="1831700"/>
          </a:xfrm>
        </p:spPr>
        <p:txBody>
          <a:bodyPr lIns="91440" tIns="45720" rIns="91440" bIns="45720" anchor="t"/>
          <a:lstStyle/>
          <a:p>
            <a:r>
              <a:rPr lang="en-US" sz="1600" dirty="0"/>
              <a:t>Conduct reviews of incidents to understand causes and improve processes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6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676" y="695093"/>
            <a:ext cx="7327819" cy="667498"/>
          </a:xfrm>
        </p:spPr>
        <p:txBody>
          <a:bodyPr lIns="91440" tIns="45720" rIns="91440" bIns="45720" anchor="t"/>
          <a:lstStyle/>
          <a:p>
            <a:r>
              <a:rPr lang="en-US" dirty="0"/>
              <a:t>Collaboration and Communication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787900" cy="365125"/>
          </a:xfrm>
        </p:spPr>
        <p:txBody>
          <a:bodyPr lIns="91440" tIns="45720" rIns="91440" bIns="45720" anchor="t"/>
          <a:lstStyle/>
          <a:p>
            <a:r>
              <a:rPr lang="en-US"/>
              <a:t>Tools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lIns="91440" tIns="45720" rIns="91440" bIns="45720" anchor="t"/>
          <a:lstStyle/>
          <a:p>
            <a:r>
              <a:rPr lang="en-US" sz="1600" dirty="0"/>
              <a:t>Use collaboration tools like Slack or Teams to ensure seamless communication.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Transparency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 lIns="91440" tIns="45720" rIns="91440" bIns="45720" anchor="t"/>
          <a:lstStyle/>
          <a:p>
            <a:r>
              <a:rPr lang="en-US" sz="1600" dirty="0"/>
              <a:t>Keep everyone informed about changes in schedules and responsibilities.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306004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Training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438371"/>
            <a:ext cx="2556577" cy="1831700"/>
          </a:xfrm>
        </p:spPr>
        <p:txBody>
          <a:bodyPr lIns="91440" tIns="45720" rIns="91440" bIns="45720" anchor="t"/>
          <a:lstStyle/>
          <a:p>
            <a:r>
              <a:rPr lang="en-US" sz="1600" dirty="0"/>
              <a:t>Regularly train team members on using tools and handling incidents effectively.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0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07765" y="238228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7807" y="238228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71483" y="2382287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 lIns="91440" tIns="45720" rIns="91440" bIns="45720" anchor="b"/>
          <a:lstStyle/>
          <a:p>
            <a:r>
              <a:rPr lang="en-US"/>
              <a:t>Continuous Improvement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55754" y="2650235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Feedback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75796" y="2650235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 sz="1500" dirty="0"/>
              <a:t>Automation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9472" y="2650235"/>
            <a:ext cx="1706965" cy="1048575"/>
          </a:xfrm>
        </p:spPr>
        <p:txBody>
          <a:bodyPr lIns="91440" tIns="45720" rIns="91440" bIns="45720" anchor="ctr"/>
          <a:lstStyle/>
          <a:p>
            <a:r>
              <a:rPr lang="en-US"/>
              <a:t>Resilience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4492" y="4092236"/>
            <a:ext cx="2431015" cy="1148945"/>
          </a:xfrm>
        </p:spPr>
        <p:txBody>
          <a:bodyPr lIns="91440" tIns="45720" rIns="91440" bIns="45720" anchor="t"/>
          <a:lstStyle/>
          <a:p>
            <a:r>
              <a:rPr lang="en-US" sz="1600"/>
              <a:t>Collect feedback from team members to improve the on-call process.</a:t>
            </a:r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13770" y="4092237"/>
            <a:ext cx="2431015" cy="1148945"/>
          </a:xfrm>
        </p:spPr>
        <p:txBody>
          <a:bodyPr lIns="91440" tIns="45720" rIns="91440" bIns="45720" anchor="t"/>
          <a:lstStyle/>
          <a:p>
            <a:r>
              <a:rPr lang="en-US" sz="1600" dirty="0"/>
              <a:t>Continuously look for opportunities to automate repetitive tasks.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57446" y="4092236"/>
            <a:ext cx="2431015" cy="1148945"/>
          </a:xfrm>
        </p:spPr>
        <p:txBody>
          <a:bodyPr lIns="91440" tIns="45720" rIns="91440" bIns="45720" anchor="t"/>
          <a:lstStyle/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Build a resilient system to reduce the need for late-night alerts.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>
                <a:ea typeface="+mj-lt"/>
                <a:cs typeface="+mj-lt"/>
              </a:rPr>
              <a:t>PAGER ROTATION DUTIES IN DEVOPS</a:t>
            </a:r>
            <a:endParaRPr lang="en-US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3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925</Words>
  <Application>Microsoft Office PowerPoint</Application>
  <PresentationFormat>Widescreen</PresentationFormat>
  <Paragraphs>281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Best Practices for Pager Rotation Duties in DevOps</vt:lpstr>
      <vt:lpstr>Introduction to Pager Rotation</vt:lpstr>
      <vt:lpstr>Benefits of Effective Pager Rotation</vt:lpstr>
      <vt:lpstr>Setting Up Teams and Schedules</vt:lpstr>
      <vt:lpstr>Escalation Policies</vt:lpstr>
      <vt:lpstr>Reducing Alert Fatigue</vt:lpstr>
      <vt:lpstr>Runbook and Documentation</vt:lpstr>
      <vt:lpstr>Collaboration and Communication</vt:lpstr>
      <vt:lpstr>Continuous Improvement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/>
  <cp:revision>163</cp:revision>
  <dcterms:created xsi:type="dcterms:W3CDTF">2021-05-30T19:37:17Z</dcterms:created>
  <dcterms:modified xsi:type="dcterms:W3CDTF">2024-06-24T22:02:50Z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